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29"/>
  </p:normalViewPr>
  <p:slideViewPr>
    <p:cSldViewPr snapToGrid="0" snapToObjects="1">
      <p:cViewPr varScale="1">
        <p:scale>
          <a:sx n="72" d="100"/>
          <a:sy n="72" d="100"/>
        </p:scale>
        <p:origin x="74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sz="2800" b="1">
                <a:latin typeface="Helvetica"/>
                <a:ea typeface="Helvetica"/>
                <a:cs typeface="Helvetica"/>
                <a:sym typeface="Helvetica"/>
              </a:defRPr>
            </a:lvl1pPr>
          </a:lstStyle>
          <a:p>
            <a:r>
              <a:t>–Johnny Appleseed</a:t>
            </a:r>
          </a:p>
        </p:txBody>
      </p:sp>
      <p:sp>
        <p:nvSpPr>
          <p:cNvPr id="94" name="“Type a quote here.”"/>
          <p:cNvSpPr txBox="1">
            <a:spLocks noGrp="1"/>
          </p:cNvSpPr>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r>
              <a:t>“Type a quote here.”</a:t>
            </a:r>
          </a:p>
        </p:txBody>
      </p:sp>
      <p:sp>
        <p:nvSpPr>
          <p:cNvPr id="95"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00200" y="635000"/>
            <a:ext cx="9779000" cy="59182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762000"/>
            <a:ext cx="5334000" cy="82423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762000"/>
            <a:ext cx="5334000" cy="40005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898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762000"/>
            <a:ext cx="5334000" cy="3898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762884"/>
            <a:ext cx="5334000" cy="8229601"/>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xfrm>
            <a:off x="6311798" y="9245600"/>
            <a:ext cx="368504" cy="381000"/>
          </a:xfrm>
          <a:prstGeom prst="rect">
            <a:avLst/>
          </a:prstGeom>
        </p:spPr>
        <p:txBody>
          <a:bodyPr anchor="t"/>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igns of Growing Up!…"/>
          <p:cNvSpPr txBox="1">
            <a:spLocks noGrp="1"/>
          </p:cNvSpPr>
          <p:nvPr>
            <p:ph type="ctrTitle"/>
          </p:nvPr>
        </p:nvSpPr>
        <p:spPr>
          <a:xfrm>
            <a:off x="1143000" y="-1163913"/>
            <a:ext cx="10464800" cy="3302000"/>
          </a:xfrm>
          <a:prstGeom prst="rect">
            <a:avLst/>
          </a:prstGeom>
        </p:spPr>
        <p:txBody>
          <a:bodyPr>
            <a:normAutofit/>
          </a:bodyPr>
          <a:lstStyle/>
          <a:p>
            <a:pPr>
              <a:defRPr sz="4100"/>
            </a:pPr>
            <a:r>
              <a:rPr sz="4800" dirty="0"/>
              <a:t>Signs of Growing Up!</a:t>
            </a:r>
          </a:p>
          <a:p>
            <a:pPr>
              <a:defRPr sz="4100"/>
            </a:pPr>
            <a:r>
              <a:rPr sz="4800" dirty="0"/>
              <a:t>Marks of Maturing Christians</a:t>
            </a:r>
          </a:p>
        </p:txBody>
      </p:sp>
      <p:sp>
        <p:nvSpPr>
          <p:cNvPr id="120" name="James 1: Learning Patience  “Let Patience have her perfect work, so that you may be mature and complete..”…"/>
          <p:cNvSpPr txBox="1">
            <a:spLocks noGrp="1"/>
          </p:cNvSpPr>
          <p:nvPr>
            <p:ph type="subTitle" idx="1"/>
          </p:nvPr>
        </p:nvSpPr>
        <p:spPr>
          <a:xfrm>
            <a:off x="788894" y="2563415"/>
            <a:ext cx="11295530" cy="6598514"/>
          </a:xfrm>
          <a:prstGeom prst="rect">
            <a:avLst/>
          </a:prstGeom>
        </p:spPr>
        <p:txBody>
          <a:bodyPr>
            <a:noAutofit/>
          </a:bodyPr>
          <a:lstStyle/>
          <a:p>
            <a:pPr marL="385010" indent="-385010" algn="l">
              <a:buSzPct val="75000"/>
              <a:buChar char="•"/>
            </a:pPr>
            <a:r>
              <a:rPr sz="4000" dirty="0"/>
              <a:t>James 1: Learning Patience  “Let Patience have her perfect work, so that you may be mature and complete..”</a:t>
            </a:r>
          </a:p>
          <a:p>
            <a:pPr marL="385010" indent="-385010" algn="l">
              <a:buSzPct val="75000"/>
              <a:buChar char="•"/>
            </a:pPr>
            <a:endParaRPr sz="4000" dirty="0"/>
          </a:p>
          <a:p>
            <a:pPr marL="385010" indent="-385010" algn="l">
              <a:buSzPct val="75000"/>
              <a:buChar char="•"/>
            </a:pPr>
            <a:r>
              <a:rPr sz="4000" dirty="0"/>
              <a:t>James 2: Learning Integrity  “Show me your faith without deeds, and I will show you my faith by what I do.”</a:t>
            </a:r>
          </a:p>
          <a:p>
            <a:pPr marL="385010" indent="-385010" algn="l">
              <a:buSzPct val="75000"/>
              <a:buChar char="•"/>
            </a:pPr>
            <a:endParaRPr sz="4000" dirty="0"/>
          </a:p>
          <a:p>
            <a:pPr marL="385010" indent="-385010" algn="l">
              <a:buSzPct val="75000"/>
              <a:buChar char="•"/>
            </a:pPr>
            <a:r>
              <a:rPr sz="4000" dirty="0"/>
              <a:t>James 3: Learning to Tame Our Tongue  “If anyone is never at fault in what he says, he is a perfect man..”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0">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2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2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2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1" uiExpand="1" build="p" bldLvl="5"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2 Corinthians 5:20-21 (ESV)  20 Therefore, we are ambassadors for Christ, God making his appeal through us. We implore you on behalf of Christ, be reconciled to God.…"/>
          <p:cNvSpPr txBox="1">
            <a:spLocks noGrp="1"/>
          </p:cNvSpPr>
          <p:nvPr>
            <p:ph type="body" idx="1"/>
          </p:nvPr>
        </p:nvSpPr>
        <p:spPr>
          <a:xfrm>
            <a:off x="573741" y="735105"/>
            <a:ext cx="12066493" cy="8086165"/>
          </a:xfrm>
          <a:prstGeom prst="rect">
            <a:avLst/>
          </a:prstGeom>
        </p:spPr>
        <p:txBody>
          <a:bodyPr>
            <a:normAutofit/>
          </a:bodyPr>
          <a:lstStyle/>
          <a:p>
            <a:r>
              <a:rPr sz="4400" dirty="0"/>
              <a:t>2 Corinthians 5:20-21 (ESV) </a:t>
            </a:r>
            <a:br>
              <a:rPr sz="4400" dirty="0"/>
            </a:br>
            <a:r>
              <a:rPr sz="4400" dirty="0"/>
              <a:t>20 Therefore, we are ambassadors for Christ, </a:t>
            </a:r>
            <a:r>
              <a:rPr sz="4400" b="1" dirty="0">
                <a:solidFill>
                  <a:srgbClr val="FFFB00"/>
                </a:solidFill>
                <a:latin typeface="Helvetica"/>
                <a:ea typeface="Helvetica"/>
                <a:cs typeface="Helvetica"/>
                <a:sym typeface="Helvetica"/>
              </a:rPr>
              <a:t>God making his appeal through us</a:t>
            </a:r>
            <a:r>
              <a:rPr sz="4400" dirty="0"/>
              <a:t>. We implore you on behalf of Christ, </a:t>
            </a:r>
            <a:r>
              <a:rPr sz="4400" b="1" dirty="0">
                <a:solidFill>
                  <a:srgbClr val="FFFB00"/>
                </a:solidFill>
                <a:latin typeface="Helvetica"/>
                <a:ea typeface="Helvetica"/>
                <a:cs typeface="Helvetica"/>
                <a:sym typeface="Helvetica"/>
              </a:rPr>
              <a:t>be reconciled</a:t>
            </a:r>
            <a:r>
              <a:rPr sz="4400" dirty="0"/>
              <a:t> to God. </a:t>
            </a:r>
            <a:br>
              <a:rPr sz="4400" dirty="0"/>
            </a:br>
            <a:endParaRPr sz="4400" dirty="0"/>
          </a:p>
          <a:p>
            <a:r>
              <a:rPr sz="4400" dirty="0"/>
              <a:t>21 For our sake he made him to be sin who knew no sin, so that in him we might become the righteousness of God.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Ephesians 2:13-16 (ESV)  13 But now in Christ Jesus you who once were far off have been brought near by the blood of Christ.…"/>
          <p:cNvSpPr txBox="1">
            <a:spLocks noGrp="1"/>
          </p:cNvSpPr>
          <p:nvPr>
            <p:ph type="body" idx="1"/>
          </p:nvPr>
        </p:nvSpPr>
        <p:spPr>
          <a:xfrm>
            <a:off x="286871" y="663388"/>
            <a:ext cx="12317505" cy="7820212"/>
          </a:xfrm>
          <a:prstGeom prst="rect">
            <a:avLst/>
          </a:prstGeom>
        </p:spPr>
        <p:txBody>
          <a:bodyPr>
            <a:noAutofit/>
          </a:bodyPr>
          <a:lstStyle/>
          <a:p>
            <a:pPr marL="406908" indent="-406908" defTabSz="519937">
              <a:spcBef>
                <a:spcPts val="3700"/>
              </a:spcBef>
              <a:defRPr sz="3382"/>
            </a:pPr>
            <a:r>
              <a:rPr sz="4000" dirty="0"/>
              <a:t>Ephesians 2:13-16 (ESV) </a:t>
            </a:r>
            <a:br>
              <a:rPr sz="4000" dirty="0"/>
            </a:br>
            <a:r>
              <a:rPr sz="4000" dirty="0"/>
              <a:t>13 But now in Christ Jesus you who once were far off have been brought near by the blood of Christ.</a:t>
            </a:r>
          </a:p>
          <a:p>
            <a:pPr marL="406908" indent="-406908" defTabSz="519937">
              <a:spcBef>
                <a:spcPts val="3700"/>
              </a:spcBef>
              <a:defRPr sz="3382"/>
            </a:pPr>
            <a:r>
              <a:rPr sz="4000" dirty="0"/>
              <a:t> 14 For he himself is our peace, who has made us both one and has broken down in his flesh the dividing wall of hostility </a:t>
            </a:r>
          </a:p>
          <a:p>
            <a:pPr marL="406908" indent="-406908" defTabSz="519937">
              <a:spcBef>
                <a:spcPts val="3700"/>
              </a:spcBef>
              <a:defRPr sz="3382"/>
            </a:pPr>
            <a:r>
              <a:rPr sz="4000" dirty="0"/>
              <a:t>15 by abolishing the law of commandments expressed in ordinances, </a:t>
            </a:r>
            <a:r>
              <a:rPr sz="4000" b="1" dirty="0">
                <a:solidFill>
                  <a:srgbClr val="FFFB00"/>
                </a:solidFill>
                <a:latin typeface="Helvetica"/>
                <a:ea typeface="Helvetica"/>
                <a:cs typeface="Helvetica"/>
                <a:sym typeface="Helvetica"/>
              </a:rPr>
              <a:t>that he might create in himself one new man in place of the two, so making peace,</a:t>
            </a:r>
            <a:r>
              <a:rPr sz="4000" dirty="0"/>
              <a:t> </a:t>
            </a:r>
            <a:br>
              <a:rPr sz="4000" dirty="0"/>
            </a:br>
            <a:r>
              <a:rPr sz="4000" dirty="0"/>
              <a:t>16 and might </a:t>
            </a:r>
            <a:r>
              <a:rPr sz="4000" b="1" dirty="0">
                <a:solidFill>
                  <a:srgbClr val="FFFB00"/>
                </a:solidFill>
                <a:latin typeface="Helvetica"/>
                <a:ea typeface="Helvetica"/>
                <a:cs typeface="Helvetica"/>
                <a:sym typeface="Helvetica"/>
              </a:rPr>
              <a:t>reconcile</a:t>
            </a:r>
            <a:r>
              <a:rPr sz="4000" dirty="0"/>
              <a:t> us both to God in one body through the cross, thereby killing the hostility.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4">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4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4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4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1" build="p" bldLvl="5"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1 Corinthians 1:10-11 (ESV)  10 I appeal to you, brothers, by the name of our Lord Jesus Christ, that all of you agree, and that there be no divisions among you, but that you be united in the same mind and the same judgment.  11 For it has been reported to me by Chloe’s people that there is quarreling among you, my brothers."/>
          <p:cNvSpPr txBox="1">
            <a:spLocks noGrp="1"/>
          </p:cNvSpPr>
          <p:nvPr>
            <p:ph type="body" idx="1"/>
          </p:nvPr>
        </p:nvSpPr>
        <p:spPr>
          <a:xfrm>
            <a:off x="699247" y="537881"/>
            <a:ext cx="11689977" cy="8390965"/>
          </a:xfrm>
          <a:prstGeom prst="rect">
            <a:avLst/>
          </a:prstGeom>
        </p:spPr>
        <p:txBody>
          <a:bodyPr>
            <a:normAutofit/>
          </a:bodyPr>
          <a:lstStyle/>
          <a:p>
            <a:r>
              <a:rPr sz="4400" dirty="0"/>
              <a:t>1 Corinthians 1:10-11 (ESV) </a:t>
            </a:r>
            <a:br>
              <a:rPr sz="4400" dirty="0"/>
            </a:br>
            <a:r>
              <a:rPr sz="4400" dirty="0"/>
              <a:t>10 I appeal to you, brothers, by the name of our Lord Jesus Christ, that all of you agree, and that there be no divisions among you, but that you be united in the same mind and the same judgment. </a:t>
            </a:r>
            <a:endParaRPr lang="en-US" sz="4400" dirty="0"/>
          </a:p>
          <a:p>
            <a:r>
              <a:rPr sz="4400" dirty="0"/>
              <a:t>11 For it has been reported to me by Chloe’s people that there is quarreling among you, my brothers.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1 Corinthians 3:1-3 (ESV)  1 But I, brothers, could not address you as spiritual people, but as people of the flesh, as infants in Christ.  2 I fed you with milk, not solid food, for you were not ready for it. And even now you are not yet ready,  3 for you are still of the flesh. For while there is jealousy and strife among you, are you not of the flesh and behaving only in a human way?"/>
          <p:cNvSpPr txBox="1">
            <a:spLocks noGrp="1"/>
          </p:cNvSpPr>
          <p:nvPr>
            <p:ph type="body" idx="1"/>
          </p:nvPr>
        </p:nvSpPr>
        <p:spPr>
          <a:xfrm>
            <a:off x="340659" y="932328"/>
            <a:ext cx="12227859" cy="7551271"/>
          </a:xfrm>
          <a:prstGeom prst="rect">
            <a:avLst/>
          </a:prstGeom>
        </p:spPr>
        <p:txBody>
          <a:bodyPr>
            <a:noAutofit/>
          </a:bodyPr>
          <a:lstStyle/>
          <a:p>
            <a:r>
              <a:rPr sz="4400" dirty="0"/>
              <a:t>1 Corinthians 3:1-3 (ESV) </a:t>
            </a:r>
            <a:br>
              <a:rPr sz="4400" dirty="0"/>
            </a:br>
            <a:r>
              <a:rPr sz="4400" dirty="0"/>
              <a:t>1 But I, brothers, could not address you as spiritual people, but as people of the flesh, as infants in Christ. </a:t>
            </a:r>
            <a:endParaRPr lang="en-US" sz="4400" dirty="0"/>
          </a:p>
          <a:p>
            <a:r>
              <a:rPr sz="4400" dirty="0"/>
              <a:t>2 I fed you with milk, not solid food, for you were not ready for it. And even now you are not yet ready, </a:t>
            </a:r>
            <a:br>
              <a:rPr sz="4400" dirty="0"/>
            </a:br>
            <a:endParaRPr lang="en-US" sz="4400" dirty="0"/>
          </a:p>
          <a:p>
            <a:r>
              <a:rPr sz="4400" dirty="0"/>
              <a:t>3 for you are still of the flesh. For while there is jealousy and strife among you, are you not of the flesh and behaving only in a human way?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hilippians 4:2-3 (ESV)  2 I entreat Euodia and I entreat Syntyche to agree in the Lord.  3 Yes, I ask you also, true companion, help these women, who have labored side by side with me in the gospel together with Clement and the rest of my fellow workers, whose names are in the book of life."/>
          <p:cNvSpPr txBox="1">
            <a:spLocks noGrp="1"/>
          </p:cNvSpPr>
          <p:nvPr>
            <p:ph type="body" idx="1"/>
          </p:nvPr>
        </p:nvSpPr>
        <p:spPr>
          <a:xfrm>
            <a:off x="394447" y="609601"/>
            <a:ext cx="12191999" cy="7874000"/>
          </a:xfrm>
          <a:prstGeom prst="rect">
            <a:avLst/>
          </a:prstGeom>
        </p:spPr>
        <p:txBody>
          <a:bodyPr>
            <a:normAutofit/>
          </a:bodyPr>
          <a:lstStyle/>
          <a:p>
            <a:r>
              <a:rPr sz="4400" dirty="0"/>
              <a:t>Philippians 4:2-3 (ESV) </a:t>
            </a:r>
            <a:br>
              <a:rPr sz="4400" dirty="0"/>
            </a:br>
            <a:r>
              <a:rPr sz="4400" dirty="0"/>
              <a:t>2 I entreat Euodia and I entreat </a:t>
            </a:r>
            <a:r>
              <a:rPr sz="4400" dirty="0" err="1"/>
              <a:t>Syntyche</a:t>
            </a:r>
            <a:r>
              <a:rPr sz="4400" dirty="0"/>
              <a:t> to agree in the Lord.</a:t>
            </a:r>
            <a:endParaRPr lang="en-US" sz="4400" dirty="0"/>
          </a:p>
          <a:p>
            <a:r>
              <a:rPr sz="4400" dirty="0"/>
              <a:t>3 Yes, I ask you also, true companion, help these women, who have labored side by side with me in the gospel together with Clement and the rest of my fellow workers, whose names are in the book of life.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Matthew 5:9 (ESV)  9 “Blessed are the peacemakers, for they shall be called sons of God."/>
          <p:cNvSpPr txBox="1">
            <a:spLocks noGrp="1"/>
          </p:cNvSpPr>
          <p:nvPr>
            <p:ph type="body" idx="1"/>
          </p:nvPr>
        </p:nvSpPr>
        <p:spPr>
          <a:prstGeom prst="rect">
            <a:avLst/>
          </a:prstGeom>
        </p:spPr>
        <p:txBody>
          <a:bodyPr>
            <a:normAutofit/>
          </a:bodyPr>
          <a:lstStyle/>
          <a:p>
            <a:r>
              <a:rPr sz="4800" dirty="0"/>
              <a:t>Matthew 5:9 (ESV) </a:t>
            </a:r>
            <a:br>
              <a:rPr sz="4800" dirty="0"/>
            </a:br>
            <a:r>
              <a:rPr sz="4800" dirty="0"/>
              <a:t>9 “Blessed are the peacemakers, for they shall be called sons of God. </a:t>
            </a:r>
            <a:br>
              <a:rPr sz="4800" dirty="0"/>
            </a:br>
            <a:endParaRPr sz="4800"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omans 12:16-18 (ESV)  16 Live in harmony with one another. Do not be haughty, but associate with the lowly. Never be wise in your own sight.…"/>
          <p:cNvSpPr txBox="1">
            <a:spLocks noGrp="1"/>
          </p:cNvSpPr>
          <p:nvPr>
            <p:ph type="body" idx="1"/>
          </p:nvPr>
        </p:nvSpPr>
        <p:spPr>
          <a:xfrm>
            <a:off x="645459" y="1270000"/>
            <a:ext cx="11958917" cy="7213600"/>
          </a:xfrm>
          <a:prstGeom prst="rect">
            <a:avLst/>
          </a:prstGeom>
        </p:spPr>
        <p:txBody>
          <a:bodyPr>
            <a:noAutofit/>
          </a:bodyPr>
          <a:lstStyle/>
          <a:p>
            <a:r>
              <a:rPr sz="4400" dirty="0"/>
              <a:t>Romans 12:16-18 (ESV) </a:t>
            </a:r>
            <a:br>
              <a:rPr sz="4400" dirty="0"/>
            </a:br>
            <a:r>
              <a:rPr sz="4400" dirty="0"/>
              <a:t>16 Live in harmony with one another. Do not be haughty, but associate with the lowly. Never be wise in your own sight. </a:t>
            </a:r>
            <a:br>
              <a:rPr sz="4400" dirty="0"/>
            </a:br>
            <a:endParaRPr sz="4400" dirty="0"/>
          </a:p>
          <a:p>
            <a:r>
              <a:rPr sz="4400" dirty="0"/>
              <a:t>17 Repay no one evil for evil, but give thought to do what is honorable in the sight of all. </a:t>
            </a:r>
            <a:br>
              <a:rPr sz="4400" dirty="0"/>
            </a:br>
            <a:endParaRPr sz="4400" dirty="0"/>
          </a:p>
          <a:p>
            <a:r>
              <a:rPr sz="4400" dirty="0"/>
              <a:t>18 If possible, </a:t>
            </a:r>
            <a:r>
              <a:rPr sz="4400" b="1" dirty="0">
                <a:solidFill>
                  <a:srgbClr val="FFFB00"/>
                </a:solidFill>
                <a:latin typeface="Helvetica"/>
                <a:ea typeface="Helvetica"/>
                <a:cs typeface="Helvetica"/>
                <a:sym typeface="Helvetica"/>
              </a:rPr>
              <a:t>so far as it depends on you</a:t>
            </a:r>
            <a:r>
              <a:rPr sz="4400" dirty="0"/>
              <a:t>, live peaceably with all.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James 4: Learning to Resolve Conflict"/>
          <p:cNvSpPr txBox="1">
            <a:spLocks noGrp="1"/>
          </p:cNvSpPr>
          <p:nvPr>
            <p:ph type="title"/>
          </p:nvPr>
        </p:nvSpPr>
        <p:spPr>
          <a:prstGeom prst="rect">
            <a:avLst/>
          </a:prstGeom>
        </p:spPr>
        <p:txBody>
          <a:bodyPr/>
          <a:lstStyle>
            <a:lvl1pPr>
              <a:defRPr sz="5700"/>
            </a:lvl1pPr>
          </a:lstStyle>
          <a:p>
            <a:r>
              <a:t>James 4: Learning to Resolve Conflict</a:t>
            </a:r>
          </a:p>
        </p:txBody>
      </p:sp>
      <p:sp>
        <p:nvSpPr>
          <p:cNvPr id="125" name="James 3:13-14 (ESV)  13 Who is wise and understanding among you? By his good conduct let him show his works in the meekness of wisdom.…"/>
          <p:cNvSpPr txBox="1">
            <a:spLocks noGrp="1"/>
          </p:cNvSpPr>
          <p:nvPr>
            <p:ph type="body" idx="1"/>
          </p:nvPr>
        </p:nvSpPr>
        <p:spPr>
          <a:prstGeom prst="rect">
            <a:avLst/>
          </a:prstGeom>
        </p:spPr>
        <p:txBody>
          <a:bodyPr/>
          <a:lstStyle/>
          <a:p>
            <a:pPr marL="0" indent="0" defTabSz="434340">
              <a:spcBef>
                <a:spcPts val="400"/>
              </a:spcBef>
              <a:buSzTx/>
              <a:buNone/>
              <a:defRPr sz="4655">
                <a:latin typeface="Times New Roman"/>
                <a:ea typeface="Times New Roman"/>
                <a:cs typeface="Times New Roman"/>
                <a:sym typeface="Times New Roman"/>
              </a:defRPr>
            </a:pPr>
            <a:r>
              <a:rPr dirty="0"/>
              <a:t>James 3:13-14 (ESV) </a:t>
            </a:r>
            <a:br>
              <a:rPr dirty="0"/>
            </a:br>
            <a:r>
              <a:rPr dirty="0"/>
              <a:t>13 Who is wise and understanding among you? By his good conduct let him show his works in the </a:t>
            </a:r>
            <a:r>
              <a:rPr dirty="0">
                <a:solidFill>
                  <a:srgbClr val="FFFB00"/>
                </a:solidFill>
              </a:rPr>
              <a:t>meekness of wisdom.</a:t>
            </a:r>
            <a:r>
              <a:rPr dirty="0"/>
              <a:t> </a:t>
            </a:r>
            <a:br>
              <a:rPr dirty="0"/>
            </a:br>
            <a:endParaRPr dirty="0"/>
          </a:p>
          <a:p>
            <a:pPr marL="0" indent="0" defTabSz="434340">
              <a:spcBef>
                <a:spcPts val="400"/>
              </a:spcBef>
              <a:buSzTx/>
              <a:buNone/>
              <a:defRPr sz="4655">
                <a:latin typeface="Times New Roman"/>
                <a:ea typeface="Times New Roman"/>
                <a:cs typeface="Times New Roman"/>
                <a:sym typeface="Times New Roman"/>
              </a:defRPr>
            </a:pPr>
            <a:r>
              <a:rPr dirty="0"/>
              <a:t>14 But if you have bitter jealousy and selfish ambition in your hearts, do not boast and be false to the truth.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James 3:15-16 (ESV)  15 This is not the wisdom that comes down from above, but is earthly, unspiritual, demonic.…"/>
          <p:cNvSpPr txBox="1">
            <a:spLocks noGrp="1"/>
          </p:cNvSpPr>
          <p:nvPr>
            <p:ph type="body" idx="1"/>
          </p:nvPr>
        </p:nvSpPr>
        <p:spPr>
          <a:prstGeom prst="rect">
            <a:avLst/>
          </a:prstGeom>
        </p:spPr>
        <p:txBody>
          <a:bodyPr/>
          <a:lstStyle/>
          <a:p>
            <a:pPr>
              <a:defRPr sz="4300"/>
            </a:pPr>
            <a:r>
              <a:rPr dirty="0"/>
              <a:t>James 3:15-16 (ESV) </a:t>
            </a:r>
            <a:br>
              <a:rPr dirty="0"/>
            </a:br>
            <a:r>
              <a:rPr dirty="0"/>
              <a:t>15 This is not the wisdom that comes down from above, but is earthly, unspiritual, demonic. </a:t>
            </a:r>
            <a:br>
              <a:rPr dirty="0"/>
            </a:br>
            <a:endParaRPr dirty="0"/>
          </a:p>
          <a:p>
            <a:pPr>
              <a:defRPr sz="4300"/>
            </a:pPr>
            <a:r>
              <a:rPr dirty="0"/>
              <a:t>16 For where jealousy and selfish ambition exist, there will be disorder and every vile practice.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7">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2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1" build="p" bldLvl="5"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James 3:17-18 (ESV)  17 But the wisdom from above is first pure, then peaceable, gentle, open to reason, full of mercy and good fruits, impartial and sincere.…"/>
          <p:cNvSpPr txBox="1">
            <a:spLocks noGrp="1"/>
          </p:cNvSpPr>
          <p:nvPr>
            <p:ph type="body" idx="1"/>
          </p:nvPr>
        </p:nvSpPr>
        <p:spPr>
          <a:prstGeom prst="rect">
            <a:avLst/>
          </a:prstGeom>
        </p:spPr>
        <p:txBody>
          <a:bodyPr/>
          <a:lstStyle/>
          <a:p>
            <a:pPr marL="0" indent="0" defTabSz="457200">
              <a:spcBef>
                <a:spcPts val="500"/>
              </a:spcBef>
              <a:buSzTx/>
              <a:buNone/>
              <a:defRPr sz="1200">
                <a:solidFill>
                  <a:srgbClr val="000000"/>
                </a:solidFill>
                <a:latin typeface="Times New Roman"/>
                <a:ea typeface="Times New Roman"/>
                <a:cs typeface="Times New Roman"/>
                <a:sym typeface="Times New Roman"/>
              </a:defRPr>
            </a:pPr>
            <a:endParaRPr dirty="0"/>
          </a:p>
          <a:p>
            <a:pPr marL="144378" indent="-144378" defTabSz="457200">
              <a:spcBef>
                <a:spcPts val="500"/>
              </a:spcBef>
              <a:defRPr sz="4800">
                <a:latin typeface="Times New Roman"/>
                <a:ea typeface="Times New Roman"/>
                <a:cs typeface="Times New Roman"/>
                <a:sym typeface="Times New Roman"/>
              </a:defRPr>
            </a:pPr>
            <a:r>
              <a:rPr dirty="0"/>
              <a:t>James 3:17-18 (ESV) </a:t>
            </a:r>
            <a:br>
              <a:rPr dirty="0"/>
            </a:br>
            <a:r>
              <a:rPr dirty="0"/>
              <a:t>17 But the wisdom from above is first pure, then peaceable, gentle, open to reason, full of mercy and good fruits, impartial and sincere. </a:t>
            </a:r>
            <a:br>
              <a:rPr dirty="0"/>
            </a:br>
            <a:endParaRPr dirty="0"/>
          </a:p>
          <a:p>
            <a:pPr marL="169029" indent="-169029" defTabSz="457200">
              <a:spcBef>
                <a:spcPts val="500"/>
              </a:spcBef>
              <a:defRPr sz="4100">
                <a:latin typeface="Times New Roman"/>
                <a:ea typeface="Times New Roman"/>
                <a:cs typeface="Times New Roman"/>
                <a:sym typeface="Times New Roman"/>
              </a:defRPr>
            </a:pPr>
            <a:r>
              <a:rPr sz="4800" dirty="0"/>
              <a:t>18 And a harvest of righteousness is sown in peace by </a:t>
            </a:r>
            <a:r>
              <a:rPr sz="4800" b="1" dirty="0">
                <a:solidFill>
                  <a:srgbClr val="FFFB00"/>
                </a:solidFill>
              </a:rPr>
              <a:t>those who make peace.</a:t>
            </a:r>
            <a:r>
              <a:rPr dirty="0"/>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he God of Peace!"/>
          <p:cNvSpPr txBox="1">
            <a:spLocks noGrp="1"/>
          </p:cNvSpPr>
          <p:nvPr>
            <p:ph type="title"/>
          </p:nvPr>
        </p:nvSpPr>
        <p:spPr>
          <a:xfrm>
            <a:off x="952500" y="-131480"/>
            <a:ext cx="11099800" cy="2120900"/>
          </a:xfrm>
          <a:prstGeom prst="rect">
            <a:avLst/>
          </a:prstGeom>
        </p:spPr>
        <p:txBody>
          <a:bodyPr/>
          <a:lstStyle>
            <a:lvl1pPr>
              <a:defRPr sz="5000"/>
            </a:lvl1pPr>
          </a:lstStyle>
          <a:p>
            <a:r>
              <a:rPr dirty="0"/>
              <a:t>The God of Peace!</a:t>
            </a:r>
          </a:p>
        </p:txBody>
      </p:sp>
      <p:sp>
        <p:nvSpPr>
          <p:cNvPr id="132" name="Romans 15:33 (ESV)  33 May the God of peace be with you all. Amen.…"/>
          <p:cNvSpPr txBox="1">
            <a:spLocks noGrp="1"/>
          </p:cNvSpPr>
          <p:nvPr>
            <p:ph type="body" idx="1"/>
          </p:nvPr>
        </p:nvSpPr>
        <p:spPr>
          <a:xfrm>
            <a:off x="573741" y="1989420"/>
            <a:ext cx="12048565" cy="6887880"/>
          </a:xfrm>
          <a:prstGeom prst="rect">
            <a:avLst/>
          </a:prstGeom>
        </p:spPr>
        <p:txBody>
          <a:bodyPr>
            <a:noAutofit/>
          </a:bodyPr>
          <a:lstStyle/>
          <a:p>
            <a:r>
              <a:rPr sz="4400" dirty="0"/>
              <a:t>Romans 15:33 (ESV) </a:t>
            </a:r>
            <a:br>
              <a:rPr sz="4400" dirty="0"/>
            </a:br>
            <a:r>
              <a:rPr sz="4400" dirty="0"/>
              <a:t>33 May the </a:t>
            </a:r>
            <a:r>
              <a:rPr sz="4400" b="1" dirty="0">
                <a:solidFill>
                  <a:srgbClr val="FFFB00"/>
                </a:solidFill>
                <a:latin typeface="Helvetica"/>
                <a:ea typeface="Helvetica"/>
                <a:cs typeface="Helvetica"/>
                <a:sym typeface="Helvetica"/>
              </a:rPr>
              <a:t>God of peace</a:t>
            </a:r>
            <a:r>
              <a:rPr sz="4400" dirty="0"/>
              <a:t> be with you all. Amen. </a:t>
            </a:r>
            <a:br>
              <a:rPr sz="4400" dirty="0"/>
            </a:br>
            <a:endParaRPr sz="4400" dirty="0"/>
          </a:p>
          <a:p>
            <a:r>
              <a:rPr sz="4400" dirty="0"/>
              <a:t>2 Corinthians 13:11 (ESV) </a:t>
            </a:r>
            <a:br>
              <a:rPr sz="4400" dirty="0"/>
            </a:br>
            <a:r>
              <a:rPr sz="4400" dirty="0"/>
              <a:t>11 Finally, brothers, rejoice. Aim for restoration, comfort one another, agree with one another, live in peace; and the </a:t>
            </a:r>
            <a:r>
              <a:rPr sz="4400" b="1" dirty="0">
                <a:solidFill>
                  <a:srgbClr val="FFFB00"/>
                </a:solidFill>
                <a:latin typeface="Helvetica"/>
                <a:ea typeface="Helvetica"/>
                <a:cs typeface="Helvetica"/>
                <a:sym typeface="Helvetica"/>
              </a:rPr>
              <a:t>God of love and peace</a:t>
            </a:r>
            <a:r>
              <a:rPr sz="4400" dirty="0"/>
              <a:t> will be with you. </a:t>
            </a:r>
            <a:br>
              <a:rPr sz="4400" dirty="0"/>
            </a:br>
            <a:endParaRPr sz="4400"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2">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3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1"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Philippians 4:9 (ESV)  9 What you have learned and received and heard and seen in me—practice these things, and the God of peace will be with you.…"/>
          <p:cNvSpPr txBox="1">
            <a:spLocks noGrp="1"/>
          </p:cNvSpPr>
          <p:nvPr>
            <p:ph type="body" idx="1"/>
          </p:nvPr>
        </p:nvSpPr>
        <p:spPr>
          <a:xfrm>
            <a:off x="448235" y="806824"/>
            <a:ext cx="12156141" cy="7835152"/>
          </a:xfrm>
          <a:prstGeom prst="rect">
            <a:avLst/>
          </a:prstGeom>
        </p:spPr>
        <p:txBody>
          <a:bodyPr>
            <a:noAutofit/>
          </a:bodyPr>
          <a:lstStyle/>
          <a:p>
            <a:r>
              <a:rPr sz="4400" dirty="0"/>
              <a:t>Philippians 4:9 (ESV) </a:t>
            </a:r>
            <a:br>
              <a:rPr sz="4400" dirty="0"/>
            </a:br>
            <a:r>
              <a:rPr sz="4400" dirty="0"/>
              <a:t>9 What you have learned and received and heard and seen in me—practice these things, and the </a:t>
            </a:r>
            <a:r>
              <a:rPr sz="4400" b="1" dirty="0">
                <a:solidFill>
                  <a:srgbClr val="FFFB00"/>
                </a:solidFill>
                <a:latin typeface="Helvetica"/>
                <a:ea typeface="Helvetica"/>
                <a:cs typeface="Helvetica"/>
                <a:sym typeface="Helvetica"/>
              </a:rPr>
              <a:t>God of peace </a:t>
            </a:r>
            <a:r>
              <a:rPr sz="4400" dirty="0"/>
              <a:t>will be with you. </a:t>
            </a:r>
          </a:p>
          <a:p>
            <a:r>
              <a:rPr sz="4400" dirty="0"/>
              <a:t>Hebrews 13:20 (ESV) </a:t>
            </a:r>
            <a:br>
              <a:rPr sz="4400" dirty="0"/>
            </a:br>
            <a:r>
              <a:rPr sz="4400" dirty="0"/>
              <a:t>20-21 Now may the </a:t>
            </a:r>
            <a:r>
              <a:rPr sz="4400" b="1" dirty="0">
                <a:solidFill>
                  <a:srgbClr val="FFFB00"/>
                </a:solidFill>
                <a:latin typeface="Helvetica"/>
                <a:ea typeface="Helvetica"/>
                <a:cs typeface="Helvetica"/>
                <a:sym typeface="Helvetica"/>
              </a:rPr>
              <a:t>God of peace</a:t>
            </a:r>
            <a:r>
              <a:rPr sz="4400" dirty="0"/>
              <a:t> who brought again from the dead our Lord Jesus, the great shepherd of the sheep, equip you with everything good for doing His will. </a:t>
            </a:r>
            <a:br>
              <a:rPr sz="4400" dirty="0"/>
            </a:br>
            <a:endParaRPr sz="4400"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4">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3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1" build="p" bldLvl="5"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God Made Peace!"/>
          <p:cNvSpPr txBox="1">
            <a:spLocks noGrp="1"/>
          </p:cNvSpPr>
          <p:nvPr>
            <p:ph type="title"/>
          </p:nvPr>
        </p:nvSpPr>
        <p:spPr>
          <a:xfrm>
            <a:off x="952500" y="-507995"/>
            <a:ext cx="11099800" cy="2120900"/>
          </a:xfrm>
          <a:prstGeom prst="rect">
            <a:avLst/>
          </a:prstGeom>
        </p:spPr>
        <p:txBody>
          <a:bodyPr/>
          <a:lstStyle>
            <a:lvl1pPr>
              <a:defRPr sz="5000"/>
            </a:lvl1pPr>
          </a:lstStyle>
          <a:p>
            <a:r>
              <a:rPr dirty="0"/>
              <a:t>God Made Peace!</a:t>
            </a:r>
          </a:p>
        </p:txBody>
      </p:sp>
      <p:sp>
        <p:nvSpPr>
          <p:cNvPr id="137" name="Colossians 1:19-22 (ESV)  19 For in him all the fullness of God was pleased to dwell,  20 and through him to reconcile to himself all things, whether on earth or in heaven, making peace by the blood of his cross.…"/>
          <p:cNvSpPr txBox="1">
            <a:spLocks noGrp="1"/>
          </p:cNvSpPr>
          <p:nvPr>
            <p:ph type="body" idx="1"/>
          </p:nvPr>
        </p:nvSpPr>
        <p:spPr>
          <a:xfrm>
            <a:off x="484094" y="1416424"/>
            <a:ext cx="12317506" cy="7460876"/>
          </a:xfrm>
          <a:prstGeom prst="rect">
            <a:avLst/>
          </a:prstGeom>
        </p:spPr>
        <p:txBody>
          <a:bodyPr>
            <a:noAutofit/>
          </a:bodyPr>
          <a:lstStyle/>
          <a:p>
            <a:pPr marL="397763" indent="-397763" defTabSz="508254">
              <a:spcBef>
                <a:spcPts val="3600"/>
              </a:spcBef>
              <a:defRPr sz="3306"/>
            </a:pPr>
            <a:r>
              <a:rPr sz="4000" dirty="0"/>
              <a:t>Colossians 1:19-22 (ESV) </a:t>
            </a:r>
            <a:br>
              <a:rPr sz="4000" dirty="0"/>
            </a:br>
            <a:r>
              <a:rPr sz="4000" dirty="0"/>
              <a:t>19 For in him all the fullness of God was pleased to dwell, </a:t>
            </a:r>
            <a:br>
              <a:rPr sz="4000" dirty="0"/>
            </a:br>
            <a:r>
              <a:rPr sz="4000" dirty="0"/>
              <a:t>20 and through him to reconcile to himself all things, whether on earth or in heaven, </a:t>
            </a:r>
            <a:r>
              <a:rPr sz="4000" b="1" dirty="0">
                <a:solidFill>
                  <a:srgbClr val="FFFB00"/>
                </a:solidFill>
                <a:latin typeface="Helvetica"/>
                <a:ea typeface="Helvetica"/>
                <a:cs typeface="Helvetica"/>
                <a:sym typeface="Helvetica"/>
              </a:rPr>
              <a:t>making peace by the blood of his cross. </a:t>
            </a:r>
            <a:br>
              <a:rPr sz="4000" b="1" dirty="0">
                <a:solidFill>
                  <a:srgbClr val="FFFB00"/>
                </a:solidFill>
                <a:latin typeface="Helvetica"/>
                <a:ea typeface="Helvetica"/>
                <a:cs typeface="Helvetica"/>
                <a:sym typeface="Helvetica"/>
              </a:rPr>
            </a:br>
            <a:endParaRPr sz="4000" b="1" dirty="0">
              <a:solidFill>
                <a:srgbClr val="FFFB00"/>
              </a:solidFill>
              <a:latin typeface="Helvetica"/>
              <a:ea typeface="Helvetica"/>
              <a:cs typeface="Helvetica"/>
              <a:sym typeface="Helvetica"/>
            </a:endParaRPr>
          </a:p>
          <a:p>
            <a:pPr marL="397763" indent="-397763" defTabSz="508254">
              <a:spcBef>
                <a:spcPts val="3600"/>
              </a:spcBef>
              <a:defRPr sz="3306"/>
            </a:pPr>
            <a:r>
              <a:rPr sz="4000" dirty="0"/>
              <a:t>21 And you, who once were alienated and hostile in mind, doing evil deeds, 22</a:t>
            </a:r>
            <a:r>
              <a:rPr sz="4000" b="1" dirty="0">
                <a:solidFill>
                  <a:srgbClr val="FFFB00"/>
                </a:solidFill>
                <a:latin typeface="Helvetica"/>
                <a:ea typeface="Helvetica"/>
                <a:cs typeface="Helvetica"/>
                <a:sym typeface="Helvetica"/>
              </a:rPr>
              <a:t>he has now reconciled in his body of flesh by his death</a:t>
            </a:r>
            <a:r>
              <a:rPr sz="4000" b="1" dirty="0">
                <a:latin typeface="Helvetica"/>
                <a:ea typeface="Helvetica"/>
                <a:cs typeface="Helvetica"/>
                <a:sym typeface="Helvetica"/>
              </a:rPr>
              <a:t> ,</a:t>
            </a:r>
            <a:r>
              <a:rPr sz="4000" dirty="0"/>
              <a:t> in order to present you holy and blameless and above reproach before him,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7">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3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1" build="p" bldLvl="5"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As Christ Followers:"/>
          <p:cNvSpPr txBox="1">
            <a:spLocks noGrp="1"/>
          </p:cNvSpPr>
          <p:nvPr>
            <p:ph type="title"/>
          </p:nvPr>
        </p:nvSpPr>
        <p:spPr>
          <a:xfrm>
            <a:off x="952500" y="-77687"/>
            <a:ext cx="11099800" cy="1165077"/>
          </a:xfrm>
          <a:prstGeom prst="rect">
            <a:avLst/>
          </a:prstGeom>
        </p:spPr>
        <p:txBody>
          <a:bodyPr/>
          <a:lstStyle>
            <a:lvl1pPr>
              <a:defRPr sz="4800"/>
            </a:lvl1pPr>
          </a:lstStyle>
          <a:p>
            <a:r>
              <a:rPr dirty="0"/>
              <a:t>As Christ Followers:</a:t>
            </a:r>
          </a:p>
        </p:txBody>
      </p:sp>
      <p:sp>
        <p:nvSpPr>
          <p:cNvPr id="140" name="2 Corinthians 5:17-21 (ESV)  17 Therefore, if anyone is in Christ, he is a new creation. The old has passed away; behold, the new has come.…"/>
          <p:cNvSpPr txBox="1">
            <a:spLocks noGrp="1"/>
          </p:cNvSpPr>
          <p:nvPr>
            <p:ph type="body" idx="1"/>
          </p:nvPr>
        </p:nvSpPr>
        <p:spPr>
          <a:xfrm>
            <a:off x="376517" y="1473795"/>
            <a:ext cx="12460941" cy="8100511"/>
          </a:xfrm>
          <a:prstGeom prst="rect">
            <a:avLst/>
          </a:prstGeom>
        </p:spPr>
        <p:txBody>
          <a:bodyPr>
            <a:noAutofit/>
          </a:bodyPr>
          <a:lstStyle/>
          <a:p>
            <a:pPr marL="397763" indent="-397763" defTabSz="508254">
              <a:spcBef>
                <a:spcPts val="3600"/>
              </a:spcBef>
              <a:defRPr sz="3306"/>
            </a:pPr>
            <a:r>
              <a:rPr sz="4000" dirty="0"/>
              <a:t>2 Corinthians 5:17-21 (ESV) </a:t>
            </a:r>
            <a:br>
              <a:rPr sz="4000" dirty="0"/>
            </a:br>
            <a:r>
              <a:rPr sz="4000" dirty="0"/>
              <a:t>17 Therefore, if anyone is in Christ, he is a new creation. The old has passed away; behold, the new has come. </a:t>
            </a:r>
            <a:br>
              <a:rPr sz="4000" dirty="0"/>
            </a:br>
            <a:r>
              <a:rPr sz="4000" dirty="0"/>
              <a:t> </a:t>
            </a:r>
          </a:p>
          <a:p>
            <a:pPr marL="397763" indent="-397763" defTabSz="508254">
              <a:spcBef>
                <a:spcPts val="3600"/>
              </a:spcBef>
              <a:defRPr sz="3306"/>
            </a:pPr>
            <a:r>
              <a:rPr sz="4000" dirty="0"/>
              <a:t>18 All this is from God, who through Christ </a:t>
            </a:r>
            <a:r>
              <a:rPr sz="4000" b="1" dirty="0">
                <a:solidFill>
                  <a:srgbClr val="FFFB00"/>
                </a:solidFill>
                <a:latin typeface="Helvetica"/>
                <a:ea typeface="Helvetica"/>
                <a:cs typeface="Helvetica"/>
                <a:sym typeface="Helvetica"/>
              </a:rPr>
              <a:t>reconciled</a:t>
            </a:r>
            <a:r>
              <a:rPr sz="4000" dirty="0"/>
              <a:t> us to himself and gave us </a:t>
            </a:r>
            <a:r>
              <a:rPr sz="4000" b="1" dirty="0">
                <a:solidFill>
                  <a:srgbClr val="FFFB00"/>
                </a:solidFill>
                <a:latin typeface="Helvetica"/>
                <a:ea typeface="Helvetica"/>
                <a:cs typeface="Helvetica"/>
                <a:sym typeface="Helvetica"/>
              </a:rPr>
              <a:t>the ministry of reconciliation</a:t>
            </a:r>
            <a:r>
              <a:rPr sz="4000" dirty="0"/>
              <a:t>; </a:t>
            </a:r>
            <a:br>
              <a:rPr sz="4000" dirty="0"/>
            </a:br>
            <a:endParaRPr sz="4000" dirty="0"/>
          </a:p>
          <a:p>
            <a:pPr marL="397763" indent="-397763" defTabSz="508254">
              <a:spcBef>
                <a:spcPts val="3600"/>
              </a:spcBef>
              <a:defRPr sz="3306"/>
            </a:pPr>
            <a:r>
              <a:rPr sz="4000" dirty="0"/>
              <a:t>19 that is, in Christ God was reconciling the world to himself, not counting their trespasses against them, and entrusting to us the </a:t>
            </a:r>
            <a:r>
              <a:rPr sz="4000" b="1" dirty="0">
                <a:solidFill>
                  <a:srgbClr val="FFFB00"/>
                </a:solidFill>
                <a:latin typeface="Helvetica"/>
                <a:ea typeface="Helvetica"/>
                <a:cs typeface="Helvetica"/>
                <a:sym typeface="Helvetica"/>
              </a:rPr>
              <a:t>message of reconciliation</a:t>
            </a:r>
            <a:r>
              <a:rPr sz="4000" dirty="0"/>
              <a:t>. </a:t>
            </a:r>
            <a:br>
              <a:rPr sz="4000" dirty="0"/>
            </a:br>
            <a:endParaRPr sz="4000"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0">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4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4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4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1" build="p" bldLvl="5" animBg="1" advAuto="0"/>
    </p:bldLst>
  </p:timing>
</p:sld>
</file>

<file path=ppt/theme/theme1.xml><?xml version="1.0" encoding="utf-8"?>
<a:theme xmlns:a="http://schemas.openxmlformats.org/drawingml/2006/main"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1080</Words>
  <Application>Microsoft Macintosh PowerPoint</Application>
  <PresentationFormat>Custom</PresentationFormat>
  <Paragraphs>43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Helvetica</vt:lpstr>
      <vt:lpstr>Helvetica Light</vt:lpstr>
      <vt:lpstr>Helvetica Neue</vt:lpstr>
      <vt:lpstr>Times New Roman</vt:lpstr>
      <vt:lpstr>Gradient</vt:lpstr>
      <vt:lpstr>Signs of Growing Up! Marks of Maturing Christians</vt:lpstr>
      <vt:lpstr>PowerPoint Presentation</vt:lpstr>
      <vt:lpstr>James 4: Learning to Resolve Conflict</vt:lpstr>
      <vt:lpstr>PowerPoint Presentation</vt:lpstr>
      <vt:lpstr>PowerPoint Presentation</vt:lpstr>
      <vt:lpstr>The God of Peace!</vt:lpstr>
      <vt:lpstr>PowerPoint Presentation</vt:lpstr>
      <vt:lpstr>God Made Peace!</vt:lpstr>
      <vt:lpstr>As Christ Followers: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Signs of Growing Up! Marks of Maturing Christians</dc:title>
  <cp:lastModifiedBy>Microsoft Office User</cp:lastModifiedBy>
  <cp:revision>1</cp:revision>
  <dcterms:modified xsi:type="dcterms:W3CDTF">2020-09-27T01:03:26Z</dcterms:modified>
</cp:coreProperties>
</file>